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18" r:id="rId2"/>
    <p:sldId id="3111" r:id="rId3"/>
    <p:sldId id="3112" r:id="rId4"/>
    <p:sldId id="3113" r:id="rId5"/>
    <p:sldId id="3114" r:id="rId6"/>
    <p:sldId id="3115" r:id="rId7"/>
    <p:sldId id="3116" r:id="rId8"/>
    <p:sldId id="3117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28014-8E23-4368-81F0-2EF6EE6FEEA5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C14EC-0B1D-4BE3-B6FC-5CD4D91595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50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本页面展示的是您所有的普通发票的代开记录。您可以对这些进行进行操作。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点击【查看详情】按钮可以查看本申请的详细信息。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点击【开具完税证明】按钮开具税收完税证明。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点击【去下载】按钮可以下载本发票的电子文件。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点击【去开票】按钮可以重新开具本张发票。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点击【作废申请】按钮可以作废本次申请。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本页面展示的是您所有的普通发票的代开记录。您可以对这些进行进行操作。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点击【查看详情】按钮可以查看本申请的详细信息。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点击【开具完税证明】按钮开具税收完税证明。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点击【去下载】按钮可以下载本发票的电子文件。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点击【去开票】按钮可以重新开具本张发票。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点击【作废申请】按钮可以作废本次申请。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D7C5D-C3AE-408E-905C-B5CF3690D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7E36CE-D9B6-494E-B481-CD33E6675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94980E-97E5-4DF7-800F-38AAB818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134C-FA95-452A-8027-19A03B26FC4C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F23A80-13FD-4C0E-88E5-F20650959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05B7B4-9FD9-4E8E-A205-64A1761C3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298-3CB8-4BDC-9027-50F8C7FC99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19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F003E2-C5E9-4AB4-A2E0-2F14037A8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18996BB-B169-4D1C-A7D7-D504944CF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789F04-5E7F-44A3-832F-C2FDB9A05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134C-FA95-452A-8027-19A03B26FC4C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399941-5BDE-4AC4-9B8D-763F8609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5587DD-3A11-4847-9BD9-14D0C56EF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298-3CB8-4BDC-9027-50F8C7FC99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93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98E2A52-1D6D-4AA5-B6FE-FC75B128F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CE81756-60E1-402A-BDA5-467CFAD97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BD3F16-FD2E-4EF4-9565-43A13EE49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134C-FA95-452A-8027-19A03B26FC4C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8CBABA-43DB-421B-8E98-59DFE18B4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DC3AB3-6A86-4F59-A233-C7AA54AA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298-3CB8-4BDC-9027-50F8C7FC99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56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7248E-E1A3-4A11-864C-492073029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4B9454-DEC2-4B77-A1A7-546D91BE7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BFB06F-6F42-489B-82CA-2D23FC553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134C-FA95-452A-8027-19A03B26FC4C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EAA594-A300-4E61-BF2C-6B59FC5A2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A5A0B3-16F0-4F09-8398-FB0FAA5A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298-3CB8-4BDC-9027-50F8C7FC99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70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98CAFD-E840-4FBD-B443-22929DD8A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7A32AC-805B-47DB-BF11-75708BC26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99D2C4-044D-43F7-9BF3-E98AE861E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134C-FA95-452A-8027-19A03B26FC4C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78BB97-7DEC-4C05-900C-F7FEF6B37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05F211-354A-43F2-B5F8-E89D4411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298-3CB8-4BDC-9027-50F8C7FC99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54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4501FC-5C61-4B20-A5C4-ECF9B3AE7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C44D3E-3C3B-4855-8E7C-CA627CA86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84E617D-A6EB-40CD-A572-B9E8C5A5F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C84718-F341-4BEF-A913-9171A13AD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134C-FA95-452A-8027-19A03B26FC4C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1B9458-BBF0-4609-A17C-DEF6AE41E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ED76D0-5918-463F-9C8C-DF7588F5F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298-3CB8-4BDC-9027-50F8C7FC99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86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177974-1E39-4ADA-9ABB-DEAFB3DB8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B185A5-9396-4710-B3BC-B37433358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34F3D0-6892-4B89-902D-BF360685C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33E0011-A7D3-4026-95E5-123303C652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CD6E0A6-5C35-4E7A-8E2F-E840F7A4A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23C536A-3DD6-45BC-9D56-F05B925E4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134C-FA95-452A-8027-19A03B26FC4C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B81B145-A76E-4117-BAB3-65F50DF1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223E764-3D60-42B0-B615-139D96BF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298-3CB8-4BDC-9027-50F8C7FC99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7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1C8C42-93F9-4A6E-984A-149DFE7CB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0194BB7-E75B-469D-8CF5-86383FB0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134C-FA95-452A-8027-19A03B26FC4C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D26803-D3E0-484E-83E4-32266DD84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0D13E3C-117C-4A4F-BCF8-5972ECF11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298-3CB8-4BDC-9027-50F8C7FC99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81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85EF09D-8F4B-4626-9FC6-3E2F34D7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134C-FA95-452A-8027-19A03B26FC4C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DAE47F5-E950-4867-BF7B-BE1AFCDC0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26ECA1-403A-486C-8029-48B792D80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298-3CB8-4BDC-9027-50F8C7FC99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87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8DD6F5-2E27-4C1C-B52E-173C888DB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2B3C05-22EF-4AE0-A8D0-5CC359BBF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2F98095-1E7D-4E61-8233-AA3E84D01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8B2998-A900-4FD0-9B34-C9979060C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134C-FA95-452A-8027-19A03B26FC4C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73792E-51FE-484D-B2EA-F1151734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AEA80C-E94C-43EB-9621-D11591486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298-3CB8-4BDC-9027-50F8C7FC99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025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926CC7-DA64-4E79-B04F-A6B86E609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F19A544-B02B-4E90-955F-5A9EB8B210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1CA032B-66AC-496F-93E6-26F7DC5AB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03F5B3-ABBE-498E-BB6A-EA472F8F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134C-FA95-452A-8027-19A03B26FC4C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1E3883-E32B-4DFC-94F9-CC0B4B17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DD7C26A-F189-49D4-ACA2-9C00EDD4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298-3CB8-4BDC-9027-50F8C7FC99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47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33EE350-D262-45E9-AA64-9D977F93C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78E1C0-92D2-4854-AC4B-A6E392B57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470BEF-A971-4384-88F2-17B456B8F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F134C-FA95-452A-8027-19A03B26FC4C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F40CD5-9A7E-44F8-BCE4-1C3EE9848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925B14-509A-46B7-A037-2A7968AA9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9A298-3CB8-4BDC-9027-50F8C7FC99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79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: 形状 32"/>
          <p:cNvSpPr/>
          <p:nvPr/>
        </p:nvSpPr>
        <p:spPr>
          <a:xfrm rot="1358573">
            <a:off x="1351052" y="997423"/>
            <a:ext cx="2769594" cy="3377648"/>
          </a:xfrm>
          <a:custGeom>
            <a:avLst/>
            <a:gdLst>
              <a:gd name="connsiteX0" fmla="*/ 292750 w 2562987"/>
              <a:gd name="connsiteY0" fmla="*/ 40445 h 3125682"/>
              <a:gd name="connsiteX1" fmla="*/ 2562985 w 2562987"/>
              <a:gd name="connsiteY1" fmla="*/ 1459342 h 3125682"/>
              <a:gd name="connsiteX2" fmla="*/ 276985 w 2562987"/>
              <a:gd name="connsiteY2" fmla="*/ 3098956 h 3125682"/>
              <a:gd name="connsiteX3" fmla="*/ 292750 w 2562987"/>
              <a:gd name="connsiteY3" fmla="*/ 40445 h 312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2987" h="3125682">
                <a:moveTo>
                  <a:pt x="292750" y="40445"/>
                </a:moveTo>
                <a:cubicBezTo>
                  <a:pt x="673750" y="-232824"/>
                  <a:pt x="2565612" y="949590"/>
                  <a:pt x="2562985" y="1459342"/>
                </a:cubicBezTo>
                <a:cubicBezTo>
                  <a:pt x="2560358" y="1969094"/>
                  <a:pt x="655358" y="3332811"/>
                  <a:pt x="276985" y="3098956"/>
                </a:cubicBezTo>
                <a:cubicBezTo>
                  <a:pt x="-101388" y="2865101"/>
                  <a:pt x="-88250" y="313714"/>
                  <a:pt x="292750" y="4044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1" rIns="91404" bIns="4570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任意多边形: 形状 17"/>
          <p:cNvSpPr/>
          <p:nvPr/>
        </p:nvSpPr>
        <p:spPr>
          <a:xfrm>
            <a:off x="1225537" y="835975"/>
            <a:ext cx="2613282" cy="3187099"/>
          </a:xfrm>
          <a:custGeom>
            <a:avLst/>
            <a:gdLst>
              <a:gd name="connsiteX0" fmla="*/ 292750 w 2562987"/>
              <a:gd name="connsiteY0" fmla="*/ 40445 h 3125682"/>
              <a:gd name="connsiteX1" fmla="*/ 2562985 w 2562987"/>
              <a:gd name="connsiteY1" fmla="*/ 1459342 h 3125682"/>
              <a:gd name="connsiteX2" fmla="*/ 276985 w 2562987"/>
              <a:gd name="connsiteY2" fmla="*/ 3098956 h 3125682"/>
              <a:gd name="connsiteX3" fmla="*/ 292750 w 2562987"/>
              <a:gd name="connsiteY3" fmla="*/ 40445 h 312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2987" h="3125682">
                <a:moveTo>
                  <a:pt x="292750" y="40445"/>
                </a:moveTo>
                <a:cubicBezTo>
                  <a:pt x="673750" y="-232824"/>
                  <a:pt x="2565612" y="949590"/>
                  <a:pt x="2562985" y="1459342"/>
                </a:cubicBezTo>
                <a:cubicBezTo>
                  <a:pt x="2560358" y="1969094"/>
                  <a:pt x="655358" y="3332811"/>
                  <a:pt x="276985" y="3098956"/>
                </a:cubicBezTo>
                <a:cubicBezTo>
                  <a:pt x="-101388" y="2865101"/>
                  <a:pt x="-88250" y="313714"/>
                  <a:pt x="292750" y="404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1" rIns="91404" bIns="4570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3389900" y="3658508"/>
            <a:ext cx="5788955" cy="0"/>
          </a:xfrm>
          <a:prstGeom prst="line">
            <a:avLst/>
          </a:prstGeom>
          <a:solidFill>
            <a:schemeClr val="accent4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3838737" y="3198448"/>
            <a:ext cx="5516011" cy="738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+mj-ea"/>
                <a:ea typeface="+mj-ea"/>
                <a:cs typeface="微软雅黑" panose="020B0503020204020204" charset="-122"/>
                <a:sym typeface="+mn-ea"/>
              </a:rPr>
              <a:t>新疆税务</a:t>
            </a:r>
            <a:r>
              <a:rPr lang="en-US" altLang="zh-CN" sz="2400" b="1" dirty="0">
                <a:latin typeface="+mj-ea"/>
                <a:ea typeface="+mj-ea"/>
                <a:cs typeface="微软雅黑" panose="020B0503020204020204" charset="-122"/>
                <a:sym typeface="+mn-ea"/>
              </a:rPr>
              <a:t>APP-</a:t>
            </a:r>
            <a:r>
              <a:rPr lang="zh-CN" altLang="en-US" sz="2000" dirty="0">
                <a:latin typeface="+mj-ea"/>
                <a:ea typeface="+mj-ea"/>
                <a:cs typeface="微软雅黑" panose="020B0503020204020204" charset="-122"/>
                <a:sym typeface="+mn-ea"/>
              </a:rPr>
              <a:t>增值税普通发票代开</a:t>
            </a:r>
            <a:endParaRPr lang="zh-CN" altLang="en-US" sz="2000" dirty="0">
              <a:latin typeface="+mj-ea"/>
              <a:ea typeface="+mj-ea"/>
              <a:cs typeface="微软雅黑" panose="020B0503020204020204" charset="-122"/>
            </a:endParaRPr>
          </a:p>
          <a:p>
            <a:endParaRPr lang="zh-CN" altLang="en-US" dirty="0">
              <a:latin typeface="+mj-ea"/>
              <a:ea typeface="+mj-ea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70965" y="2072471"/>
            <a:ext cx="4716515" cy="11986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打开“新疆税务”手机APP，点击页面底部的</a:t>
            </a:r>
            <a:r>
              <a:rPr 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首页</a:t>
            </a:r>
            <a:r>
              <a:rPr 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“办税”栏目，点击“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代开申请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代开增值税普通发票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按钮打开本功能。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标题 1"/>
          <p:cNvSpPr txBox="1"/>
          <p:nvPr/>
        </p:nvSpPr>
        <p:spPr>
          <a:xfrm>
            <a:off x="424661" y="149967"/>
            <a:ext cx="5407463" cy="570922"/>
          </a:xfrm>
          <a:prstGeom prst="rect">
            <a:avLst/>
          </a:prstGeom>
        </p:spPr>
        <p:txBody>
          <a:bodyPr lIns="76746" tIns="38372" rIns="76746" bIns="38372"/>
          <a:lstStyle/>
          <a:p>
            <a:pPr defTabSz="914400">
              <a:defRPr/>
            </a:pP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发票代开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新疆税务电子票代开</a:t>
            </a:r>
          </a:p>
        </p:txBody>
      </p:sp>
      <p:sp>
        <p:nvSpPr>
          <p:cNvPr id="3" name="标题 1"/>
          <p:cNvSpPr txBox="1"/>
          <p:nvPr/>
        </p:nvSpPr>
        <p:spPr bwMode="auto">
          <a:xfrm>
            <a:off x="314621" y="720143"/>
            <a:ext cx="10586118" cy="72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772" tIns="51385" rIns="102772" bIns="51385" numCol="1" anchor="ctr" anchorCtr="0" compatLnSpc="1">
            <a:normAutofit/>
          </a:bodyPr>
          <a:lstStyle/>
          <a:p>
            <a:pPr defTabSz="10287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功能入口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4545" y="3814137"/>
            <a:ext cx="4721934" cy="11986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注意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buNone/>
            </a:pP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增值税电子普通发票不支持作废、或者红冲操作，一旦开具将无法进行作废、换票等操作，请谨慎操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4156" b="5296"/>
          <a:stretch>
            <a:fillRect/>
          </a:stretch>
        </p:blipFill>
        <p:spPr>
          <a:xfrm>
            <a:off x="5832060" y="932599"/>
            <a:ext cx="2611785" cy="49931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t="4281" b="4429"/>
          <a:stretch>
            <a:fillRect/>
          </a:stretch>
        </p:blipFill>
        <p:spPr>
          <a:xfrm>
            <a:off x="8744766" y="932599"/>
            <a:ext cx="2597819" cy="5008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39343" y="2555397"/>
            <a:ext cx="4772079" cy="415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、代开概览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经过身份确认后，系统将会显示“代开概览”页面。页面中将展示如下内容：今日累计代开金额（不含税）、累计代开份数、累计代开金额（不含税）。</a:t>
            </a:r>
          </a:p>
          <a:p>
            <a:pPr fontAlgn="auto">
              <a:lnSpc>
                <a:spcPct val="150000"/>
              </a:lnSpc>
            </a:pP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点击【代开申请】按钮将进入普票代开申请页面，进行普票代开操作。</a:t>
            </a:r>
          </a:p>
          <a:p>
            <a:pPr fontAlgn="auto">
              <a:lnSpc>
                <a:spcPct val="150000"/>
              </a:lnSpc>
            </a:pP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点击【历史记录】按钮可以查询您的所有代开记录。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  <p:sp>
        <p:nvSpPr>
          <p:cNvPr id="5" name="标题 1"/>
          <p:cNvSpPr txBox="1"/>
          <p:nvPr/>
        </p:nvSpPr>
        <p:spPr bwMode="auto">
          <a:xfrm>
            <a:off x="437682" y="27808"/>
            <a:ext cx="10586118" cy="72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772" tIns="51385" rIns="102772" bIns="51385" numCol="1" anchor="ctr" anchorCtr="0" compatLnSpc="1">
            <a:normAutofit/>
          </a:bodyPr>
          <a:lstStyle/>
          <a:p>
            <a:pPr defTabSz="10287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代开概览</a:t>
            </a:r>
          </a:p>
        </p:txBody>
      </p:sp>
      <p:pic>
        <p:nvPicPr>
          <p:cNvPr id="1073742937" name="图片 10737429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46" y="1965099"/>
            <a:ext cx="3060149" cy="47435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939" name="图片 10737429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974" y="679758"/>
            <a:ext cx="3318493" cy="602825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292288" y="752719"/>
            <a:ext cx="7629741" cy="11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、开票须知</a:t>
            </a:r>
          </a:p>
          <a:p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请仔细阅读“开票须知”，阅读完成后点击【我已阅读并同意】按钮进入下一个页面。</a:t>
            </a:r>
          </a:p>
        </p:txBody>
      </p:sp>
      <p:sp>
        <p:nvSpPr>
          <p:cNvPr id="4" name="右箭头 3"/>
          <p:cNvSpPr/>
          <p:nvPr/>
        </p:nvSpPr>
        <p:spPr>
          <a:xfrm>
            <a:off x="5523294" y="2024132"/>
            <a:ext cx="591591" cy="245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3742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3742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3742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3742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7823" y="688608"/>
            <a:ext cx="5585199" cy="1568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录入付款方信息</a:t>
            </a:r>
          </a:p>
          <a:p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首先请先选择“征收品目”。</a:t>
            </a:r>
          </a:p>
          <a:p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按要求选择业务发生地，录入收款方联系地址、付款方信息。其中，付款方类型、税号/号码、名称、电话、业务</a:t>
            </a:r>
          </a:p>
          <a:p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发生地为必填项。</a:t>
            </a:r>
          </a:p>
        </p:txBody>
      </p:sp>
      <p:sp>
        <p:nvSpPr>
          <p:cNvPr id="6" name="矩形 5"/>
          <p:cNvSpPr/>
          <p:nvPr/>
        </p:nvSpPr>
        <p:spPr>
          <a:xfrm>
            <a:off x="6235461" y="752953"/>
            <a:ext cx="5829493" cy="1321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选择“付款方类型”，请选择付款方是企业，还是个人。</a:t>
            </a:r>
          </a:p>
          <a:p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不管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“付款方类型”是“个人及其他”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还是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，所有项目需要您手工录入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付款方信息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内容占位符 1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205" y="3853558"/>
            <a:ext cx="5281342" cy="421542"/>
          </a:xfrm>
          <a:prstGeom prst="rect">
            <a:avLst/>
          </a:prstGeom>
        </p:spPr>
      </p:pic>
      <p:sp>
        <p:nvSpPr>
          <p:cNvPr id="3" name="标题 1"/>
          <p:cNvSpPr txBox="1"/>
          <p:nvPr/>
        </p:nvSpPr>
        <p:spPr bwMode="auto">
          <a:xfrm>
            <a:off x="437682" y="27808"/>
            <a:ext cx="10586118" cy="72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772" tIns="51385" rIns="102772" bIns="51385" numCol="1" anchor="ctr" anchorCtr="0" compatLnSpc="1">
            <a:normAutofit/>
          </a:bodyPr>
          <a:lstStyle/>
          <a:p>
            <a:pPr defTabSz="10287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代开申请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4742"/>
          <a:stretch>
            <a:fillRect/>
          </a:stretch>
        </p:blipFill>
        <p:spPr>
          <a:xfrm>
            <a:off x="534763" y="2186628"/>
            <a:ext cx="2723094" cy="4483901"/>
          </a:xfrm>
          <a:prstGeom prst="rect">
            <a:avLst/>
          </a:prstGeom>
        </p:spPr>
      </p:pic>
      <p:pic>
        <p:nvPicPr>
          <p:cNvPr id="1073742941" name="图片 10737429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069" y="2166950"/>
            <a:ext cx="2857027" cy="45035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942" name="图片 10737429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921" y="2186628"/>
            <a:ext cx="3882789" cy="42134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3742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3742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3742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374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7823" y="688609"/>
            <a:ext cx="5585199" cy="829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录入货物或劳务信息</a:t>
            </a:r>
          </a:p>
          <a:p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请按要求录入“货物或劳务信息”。</a:t>
            </a:r>
          </a:p>
        </p:txBody>
      </p:sp>
      <p:sp>
        <p:nvSpPr>
          <p:cNvPr id="6" name="矩形 5"/>
          <p:cNvSpPr/>
          <p:nvPr/>
        </p:nvSpPr>
        <p:spPr>
          <a:xfrm>
            <a:off x="3764391" y="688609"/>
            <a:ext cx="3513363" cy="829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预览</a:t>
            </a:r>
          </a:p>
          <a:p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预览并确认您填写的代开数据。</a:t>
            </a:r>
          </a:p>
        </p:txBody>
      </p:sp>
      <p:pic>
        <p:nvPicPr>
          <p:cNvPr id="2" name="内容占位符 1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205" y="3853558"/>
            <a:ext cx="5281342" cy="421542"/>
          </a:xfrm>
          <a:prstGeom prst="rect">
            <a:avLst/>
          </a:prstGeom>
        </p:spPr>
      </p:pic>
      <p:sp>
        <p:nvSpPr>
          <p:cNvPr id="3" name="标题 1"/>
          <p:cNvSpPr txBox="1"/>
          <p:nvPr/>
        </p:nvSpPr>
        <p:spPr bwMode="auto">
          <a:xfrm>
            <a:off x="445934" y="-36302"/>
            <a:ext cx="10586118" cy="72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772" tIns="51385" rIns="102772" bIns="51385" numCol="1" anchor="ctr" anchorCtr="0" compatLnSpc="1">
            <a:normAutofit/>
          </a:bodyPr>
          <a:lstStyle/>
          <a:p>
            <a:pPr defTabSz="10287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代开申请</a:t>
            </a:r>
          </a:p>
        </p:txBody>
      </p:sp>
      <p:pic>
        <p:nvPicPr>
          <p:cNvPr id="1073742946" name="图片 10737429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24" y="2291998"/>
            <a:ext cx="2957318" cy="442486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947" name="图片 10737429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622" y="2256450"/>
            <a:ext cx="3101407" cy="44496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0748" y="2256451"/>
            <a:ext cx="3299450" cy="4459781"/>
          </a:xfrm>
          <a:prstGeom prst="rect">
            <a:avLst/>
          </a:prstGeom>
        </p:spPr>
      </p:pic>
      <p:pic>
        <p:nvPicPr>
          <p:cNvPr id="1073742951" name="图片 10737429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3226" y="2256451"/>
            <a:ext cx="4165255" cy="2751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7133029" y="688608"/>
            <a:ext cx="4984722" cy="1321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申请提交前，请再次确认本次代开申请的付款方信息及开票金额是否正确，正确点击【是】，否则点击【否】</a:t>
            </a:r>
          </a:p>
          <a:p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（注意：增值税电子普通发票不支持作废、红冲操作，一旦开具将无法进行作废和红冲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374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374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374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374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7374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7374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5898" y="755893"/>
            <a:ext cx="5585199" cy="1321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缴款</a:t>
            </a:r>
          </a:p>
          <a:p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如果是无需缴款的发票，系统会弹出如下提示信息，点击【确定】按钮后进入完成页面。</a:t>
            </a:r>
          </a:p>
          <a:p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内容占位符 1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205" y="3853558"/>
            <a:ext cx="5281342" cy="421542"/>
          </a:xfrm>
          <a:prstGeom prst="rect">
            <a:avLst/>
          </a:prstGeom>
        </p:spPr>
      </p:pic>
      <p:sp>
        <p:nvSpPr>
          <p:cNvPr id="3" name="标题 1"/>
          <p:cNvSpPr txBox="1"/>
          <p:nvPr/>
        </p:nvSpPr>
        <p:spPr bwMode="auto">
          <a:xfrm>
            <a:off x="445934" y="30981"/>
            <a:ext cx="10586118" cy="72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772" tIns="51385" rIns="102772" bIns="51385" numCol="1" anchor="ctr" anchorCtr="0" compatLnSpc="1">
            <a:normAutofit/>
          </a:bodyPr>
          <a:lstStyle/>
          <a:p>
            <a:pPr defTabSz="10287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代开申请</a:t>
            </a:r>
          </a:p>
        </p:txBody>
      </p:sp>
      <p:pic>
        <p:nvPicPr>
          <p:cNvPr id="1073742952" name="图片 10737429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77" y="3075918"/>
            <a:ext cx="3472738" cy="12853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954" name="图片 10737429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20" y="1835609"/>
            <a:ext cx="3468295" cy="49225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956" name="图片 10737429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6523" y="1835609"/>
            <a:ext cx="3265174" cy="48641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1342" y="1836244"/>
            <a:ext cx="3278504" cy="48634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1039" y="2451321"/>
            <a:ext cx="3338805" cy="1955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374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374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374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374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374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374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 bwMode="auto">
          <a:xfrm>
            <a:off x="437682" y="27808"/>
            <a:ext cx="10586118" cy="72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772" tIns="51385" rIns="102772" bIns="51385" numCol="1" anchor="ctr" anchorCtr="0" compatLnSpc="1">
            <a:normAutofit/>
          </a:bodyPr>
          <a:lstStyle/>
          <a:p>
            <a:pPr defTabSz="10287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代开价款</a:t>
            </a:r>
          </a:p>
        </p:txBody>
      </p:sp>
      <p:sp>
        <p:nvSpPr>
          <p:cNvPr id="3" name="矩形 2"/>
          <p:cNvSpPr/>
          <p:nvPr/>
        </p:nvSpPr>
        <p:spPr>
          <a:xfrm>
            <a:off x="292288" y="752719"/>
            <a:ext cx="6499879" cy="2084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、开票缴款</a:t>
            </a:r>
          </a:p>
          <a:p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注意：如果您在银联缴款时，出现非正常中断，比如关闭银联页面等情况。则您再次点击【缴税】按钮时，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系统会弹出如下提示信息。此时，如果是工作时间，请等待10分钟后再重试；如果是非工作时间，请等待更多的时间再重试。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4426439" y="3505647"/>
            <a:ext cx="1308228" cy="245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73742960" name="图片 10737429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67" y="2968010"/>
            <a:ext cx="3494320" cy="353684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961" name="图片 10737429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223" y="2584618"/>
            <a:ext cx="4410905" cy="32118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926735" y="5990708"/>
            <a:ext cx="4530238" cy="829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发票开具成功后，会展示如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</a:t>
            </a:r>
            <a:r>
              <a:rPr 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页面</a:t>
            </a:r>
          </a:p>
          <a:p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73742963" name="图片 10737429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8928" y="872688"/>
            <a:ext cx="3589533" cy="49237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3742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3742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3742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3742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24661" y="149967"/>
            <a:ext cx="5407463" cy="570922"/>
          </a:xfrm>
          <a:prstGeom prst="rect">
            <a:avLst/>
          </a:prstGeom>
        </p:spPr>
        <p:txBody>
          <a:bodyPr lIns="76746" tIns="38372" rIns="76746" bIns="38372"/>
          <a:lstStyle/>
          <a:p>
            <a:pPr defTabSz="914400">
              <a:defRPr/>
            </a:pPr>
            <a:r>
              <a:rPr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代开记录查询</a:t>
            </a:r>
          </a:p>
        </p:txBody>
      </p:sp>
      <p:sp>
        <p:nvSpPr>
          <p:cNvPr id="3" name="标题 1"/>
          <p:cNvSpPr txBox="1"/>
          <p:nvPr/>
        </p:nvSpPr>
        <p:spPr bwMode="auto">
          <a:xfrm>
            <a:off x="340528" y="611804"/>
            <a:ext cx="2753563" cy="72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772" tIns="51385" rIns="102772" bIns="51385" numCol="1" anchor="ctr" anchorCtr="0" compatLnSpc="1">
            <a:normAutofit/>
          </a:bodyPr>
          <a:lstStyle/>
          <a:p>
            <a:pPr defTabSz="10287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、“代开记录查询”页面将展示所有的普票代开记录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39053" y="559754"/>
            <a:ext cx="8796419" cy="7873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  <a:buNone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、不同状态的开具记录，展示的可操作的按钮不同；代开状态为“未缴款”的代开记录将会显示【缴税】按钮</a:t>
            </a:r>
          </a:p>
        </p:txBody>
      </p:sp>
      <p:pic>
        <p:nvPicPr>
          <p:cNvPr id="1073742964" name="图片 10737429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51" y="1578533"/>
            <a:ext cx="2932563" cy="48393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965" name="图片 10737429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656" y="1371288"/>
            <a:ext cx="4662267" cy="2485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966" name="图片 10737429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4973" y="1371287"/>
            <a:ext cx="4643859" cy="24114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967" name="图片 10737429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4656" y="1371288"/>
            <a:ext cx="4662267" cy="2485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969" name="图片 10737429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6852" y="1389061"/>
            <a:ext cx="4662267" cy="239365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3539053" y="3930297"/>
            <a:ext cx="8670738" cy="3002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  <a:buNone/>
            </a:pPr>
            <a:r>
              <a:rPr 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、下载发票</a:t>
            </a:r>
          </a:p>
          <a:p>
            <a:pPr fontAlgn="auto">
              <a:lnSpc>
                <a:spcPct val="150000"/>
              </a:lnSpc>
              <a:buNone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代开状态为“已开具”的代开记录将会显示【下载发票】按钮</a:t>
            </a:r>
          </a:p>
          <a:p>
            <a:pPr fontAlgn="auto">
              <a:lnSpc>
                <a:spcPct val="150000"/>
              </a:lnSpc>
              <a:buNone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、作废申请</a:t>
            </a:r>
          </a:p>
          <a:p>
            <a:pPr fontAlgn="auto">
              <a:lnSpc>
                <a:spcPct val="150000"/>
              </a:lnSpc>
              <a:buNone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代开状态为“未交款”或“开具失败”的代开记录将会显示【作废申请】按钮，进行作废操作。</a:t>
            </a:r>
          </a:p>
          <a:p>
            <a:pPr fontAlgn="auto">
              <a:lnSpc>
                <a:spcPct val="150000"/>
              </a:lnSpc>
              <a:buNone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、开具完税证明</a:t>
            </a:r>
          </a:p>
          <a:p>
            <a:pPr fontAlgn="auto">
              <a:lnSpc>
                <a:spcPct val="150000"/>
              </a:lnSpc>
              <a:buNone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代开状态为“已开具”并且税额大于0的代开记录将会显示【开具完税证明】按钮，点击可以开具“税收完税证明”并将此文件保存到本地。</a:t>
            </a:r>
          </a:p>
          <a:p>
            <a:pPr fontAlgn="auto">
              <a:lnSpc>
                <a:spcPct val="150000"/>
              </a:lnSpc>
              <a:buNone/>
            </a:pP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73742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73742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7374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7374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73742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73742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73742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73742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Microsoft Office PowerPoint</Application>
  <PresentationFormat>宽屏</PresentationFormat>
  <Paragraphs>68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牛 慧娟</dc:creator>
  <cp:lastModifiedBy>牛 慧娟</cp:lastModifiedBy>
  <cp:revision>1</cp:revision>
  <dcterms:created xsi:type="dcterms:W3CDTF">2021-05-25T13:56:54Z</dcterms:created>
  <dcterms:modified xsi:type="dcterms:W3CDTF">2021-05-25T13:57:35Z</dcterms:modified>
</cp:coreProperties>
</file>