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5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118" r:id="rId3"/>
    <p:sldId id="3126" r:id="rId4"/>
    <p:sldId id="3130" r:id="rId5"/>
    <p:sldId id="3111" r:id="rId6"/>
    <p:sldId id="3129" r:id="rId8"/>
    <p:sldId id="3127" r:id="rId9"/>
    <p:sldId id="3142" r:id="rId10"/>
    <p:sldId id="3144" r:id="rId11"/>
    <p:sldId id="3146" r:id="rId12"/>
    <p:sldId id="3145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28014-8E23-4368-81F0-2EF6EE6FEE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C14EC-0B1D-4BE3-B6FC-5CD4D91595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134C-FA95-452A-8027-19A03B26FC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A298-3CB8-4BDC-9027-50F8C7FC99D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32"/>
          <p:cNvSpPr/>
          <p:nvPr/>
        </p:nvSpPr>
        <p:spPr>
          <a:xfrm rot="1358573">
            <a:off x="1351052" y="997423"/>
            <a:ext cx="2769594" cy="3377648"/>
          </a:xfrm>
          <a:custGeom>
            <a:avLst/>
            <a:gdLst>
              <a:gd name="connsiteX0" fmla="*/ 292750 w 2562987"/>
              <a:gd name="connsiteY0" fmla="*/ 40445 h 3125682"/>
              <a:gd name="connsiteX1" fmla="*/ 2562985 w 2562987"/>
              <a:gd name="connsiteY1" fmla="*/ 1459342 h 3125682"/>
              <a:gd name="connsiteX2" fmla="*/ 276985 w 2562987"/>
              <a:gd name="connsiteY2" fmla="*/ 3098956 h 3125682"/>
              <a:gd name="connsiteX3" fmla="*/ 292750 w 2562987"/>
              <a:gd name="connsiteY3" fmla="*/ 40445 h 312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987" h="3125682">
                <a:moveTo>
                  <a:pt x="292750" y="40445"/>
                </a:moveTo>
                <a:cubicBezTo>
                  <a:pt x="673750" y="-232824"/>
                  <a:pt x="2565612" y="949590"/>
                  <a:pt x="2562985" y="1459342"/>
                </a:cubicBezTo>
                <a:cubicBezTo>
                  <a:pt x="2560358" y="1969094"/>
                  <a:pt x="655358" y="3332811"/>
                  <a:pt x="276985" y="3098956"/>
                </a:cubicBezTo>
                <a:cubicBezTo>
                  <a:pt x="-101388" y="2865101"/>
                  <a:pt x="-88250" y="313714"/>
                  <a:pt x="292750" y="404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4" tIns="45701" rIns="91404" bIns="4570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389900" y="3658508"/>
            <a:ext cx="5788955" cy="0"/>
          </a:xfrm>
          <a:prstGeom prst="line">
            <a:avLst/>
          </a:prstGeom>
          <a:solidFill>
            <a:schemeClr val="accent4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3838737" y="3198448"/>
            <a:ext cx="5516011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+mj-ea"/>
                <a:ea typeface="+mj-ea"/>
                <a:cs typeface="微软雅黑" panose="020B0503020204020204" charset="-122"/>
                <a:sym typeface="+mn-ea"/>
              </a:rPr>
              <a:t>电子税务局</a:t>
            </a:r>
            <a:r>
              <a:rPr lang="en-US" altLang="zh-CN" sz="2400" b="1" dirty="0">
                <a:latin typeface="+mj-ea"/>
                <a:ea typeface="+mj-ea"/>
                <a:cs typeface="微软雅黑" panose="020B0503020204020204" charset="-122"/>
                <a:sym typeface="+mn-ea"/>
              </a:rPr>
              <a:t>APP-</a:t>
            </a:r>
            <a:r>
              <a:rPr lang="zh-CN" altLang="en-US" sz="2000" dirty="0">
                <a:latin typeface="+mj-ea"/>
                <a:ea typeface="+mj-ea"/>
                <a:cs typeface="微软雅黑" panose="020B0503020204020204" charset="-122"/>
                <a:sym typeface="+mn-ea"/>
              </a:rPr>
              <a:t>增值税普通发票代开</a:t>
            </a:r>
            <a:endParaRPr lang="zh-CN" altLang="en-US" sz="2000" dirty="0">
              <a:latin typeface="+mj-ea"/>
              <a:ea typeface="+mj-ea"/>
              <a:cs typeface="微软雅黑" panose="020B0503020204020204" charset="-122"/>
            </a:endParaRPr>
          </a:p>
          <a:p>
            <a:endParaRPr lang="zh-CN" altLang="en-US" dirty="0">
              <a:latin typeface="+mj-ea"/>
              <a:ea typeface="+mj-ea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165" y="906780"/>
            <a:ext cx="2076450" cy="302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1175" y="1092200"/>
            <a:ext cx="8629650" cy="53892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76140" y="323850"/>
            <a:ext cx="406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宋体" panose="02010600030101010101" pitchFamily="2" charset="-122"/>
                <a:ea typeface="宋体" panose="02010600030101010101" pitchFamily="2" charset="-122"/>
              </a:rPr>
              <a:t>注意事项</a:t>
            </a:r>
            <a:endParaRPr lang="zh-CN" altLang="en-US" sz="4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873125"/>
            <a:ext cx="10849610" cy="44202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11175" y="2085340"/>
            <a:ext cx="4630420" cy="2874645"/>
          </a:xfrm>
          <a:prstGeom prst="rect">
            <a:avLst/>
          </a:prstGeom>
        </p:spPr>
        <p:txBody>
          <a:bodyPr>
            <a:noAutofit/>
          </a:bodyPr>
          <a:p>
            <a:pPr marL="0" indent="304800" algn="just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b="0" i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如果您还未注册，点击【我的】，然后点击“</a:t>
            </a:r>
            <a:r>
              <a:rPr lang="zh-CN" sz="1600" i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立即登录</a:t>
            </a:r>
            <a:r>
              <a:rPr lang="zh-CN" sz="1600" b="0" i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”，在弹出的登录对话框中点击“</a:t>
            </a:r>
            <a:r>
              <a:rPr lang="zh-CN" sz="1600" i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用户注册</a:t>
            </a:r>
            <a:r>
              <a:rPr lang="zh-CN" sz="1600" b="0" i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”，跳转至【用户注册】界面，点击填写（姓名/证件类型/证件 号码）也可以通过扫描证件等信息完成注册。</a:t>
            </a:r>
            <a:endParaRPr lang="zh-CN" sz="1600" b="0" i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8145" y="574040"/>
            <a:ext cx="2918460" cy="58966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405" y="574040"/>
            <a:ext cx="2804160" cy="5507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03300" y="79248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注册及登录</a:t>
            </a:r>
            <a:endParaRPr lang="zh-CN" altLang="en-US" sz="36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75970" y="1445260"/>
            <a:ext cx="4716780" cy="26549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电子税务局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”手机APP，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注册登录后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点击页面底部的</a:t>
            </a: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首页</a:t>
            </a: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代开增值税发票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”按钮打开本功能。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或者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点击页面底部的</a:t>
            </a: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办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&amp;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左侧功能栏中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发票使用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后点击</a:t>
            </a: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代开增值税发票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”按钮打开本功能。</a:t>
            </a:r>
            <a:endParaRPr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标题 1"/>
          <p:cNvSpPr txBox="1"/>
          <p:nvPr/>
        </p:nvSpPr>
        <p:spPr>
          <a:xfrm>
            <a:off x="424661" y="149967"/>
            <a:ext cx="5407463" cy="570922"/>
          </a:xfrm>
          <a:prstGeom prst="rect">
            <a:avLst/>
          </a:prstGeom>
        </p:spPr>
        <p:txBody>
          <a:bodyPr lIns="76746" tIns="38372" rIns="76746" bIns="38372"/>
          <a:lstStyle/>
          <a:p>
            <a:pPr defTabSz="914400">
              <a:defRPr/>
            </a:pP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发票代开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电子税务局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电子票代开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314621" y="720143"/>
            <a:ext cx="10586118" cy="7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772" tIns="51385" rIns="102772" bIns="51385" numCol="1" anchor="ctr" anchorCtr="0" compatLnSpc="1">
            <a:normAutofit/>
          </a:bodyPr>
          <a:lstStyle/>
          <a:p>
            <a:pPr defTabSz="10287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功能入口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5970" y="4356735"/>
            <a:ext cx="4721860" cy="2005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fontAlgn="auto">
              <a:lnSpc>
                <a:spcPct val="150000"/>
              </a:lnSpc>
              <a:buNone/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电子税务局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仅支持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作废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未开具的数电电票代开申请。已开具的数电电票请通过【红字发票代开】功能申请红冲。代开非数电发票的冲红请前往办税服务厅办理。</a:t>
            </a:r>
            <a:r>
              <a:rPr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请谨慎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操作。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2775" y="506730"/>
            <a:ext cx="3060700" cy="57804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20" y="506730"/>
            <a:ext cx="2585085" cy="5746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" y="98425"/>
            <a:ext cx="4241165" cy="631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65625" y="98425"/>
            <a:ext cx="7827010" cy="907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304800" algn="just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点击“添加购买方”，选择是否为自然人，录入购买方信息：名称、统一社会信用代码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身份证件号码、银行账户号码、开户银行、联系地址、联系电话、选择是否展示银行信息，点击【保存】。名称项为必填，其他项为选填。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420" y="1005840"/>
            <a:ext cx="6713220" cy="561657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>
            <a:off x="4335145" y="51435"/>
            <a:ext cx="34925" cy="671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155" y="126365"/>
            <a:ext cx="5599430" cy="629920"/>
          </a:xfrm>
          <a:prstGeom prst="rect">
            <a:avLst/>
          </a:prstGeom>
        </p:spPr>
        <p:txBody>
          <a:bodyPr>
            <a:noAutofit/>
          </a:bodyPr>
          <a:p>
            <a:pPr marL="0" indent="304800" algn="just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点击“</a:t>
            </a:r>
            <a:r>
              <a:rPr lang="zh-CN" altLang="en-US" sz="160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添加应税发生地</a:t>
            </a:r>
            <a:r>
              <a:rPr lang="zh-CN" altLang="en-US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”选择应税销售行为发生地信息，点击【保存】。</a:t>
            </a:r>
            <a:endParaRPr lang="zh-CN" altLang="en-US" sz="16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285" y="792480"/>
            <a:ext cx="5448300" cy="5810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23940" y="126365"/>
            <a:ext cx="5830570" cy="6299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点击“</a:t>
            </a:r>
            <a:r>
              <a:rPr lang="zh-CN" altLang="en-US" sz="160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添加项目信息</a:t>
            </a:r>
            <a:r>
              <a:rPr lang="zh-CN" altLang="en-US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”录入选择项目编码及简称、录入金额，选择税率，点击【保存】。</a:t>
            </a:r>
            <a:endParaRPr lang="zh-CN" altLang="en-US" sz="16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065" y="792480"/>
            <a:ext cx="5592445" cy="575437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942330" y="42545"/>
            <a:ext cx="34925" cy="6701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595" y="53022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marL="0" indent="304800" algn="just"/>
            <a:r>
              <a:rPr lang="en-US" altLang="zh-CN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纳税人可在备注信息栏输入备注信息，点击【下一步】。</a:t>
            </a:r>
            <a:endParaRPr lang="zh-CN" altLang="en-US" sz="16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495" y="811530"/>
            <a:ext cx="2687320" cy="5546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19165" y="52705"/>
            <a:ext cx="598805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04800" algn="just"/>
            <a:r>
              <a:rPr lang="en-US" altLang="zh-CN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纳税信息确认：系统根据填写的发票信息自动加载应纳税款信息，纳税人确认无误后点击【提交】。</a:t>
            </a:r>
            <a:endParaRPr lang="zh-CN" altLang="en-US" sz="16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460" y="811530"/>
            <a:ext cx="2793365" cy="575627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553075" y="69215"/>
            <a:ext cx="78740" cy="6674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6220" y="11588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304800" algn="just"/>
            <a:r>
              <a:rPr lang="en-US" altLang="zh-CN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</a:t>
            </a:r>
            <a:r>
              <a:rPr lang="zh-CN" altLang="en-US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提交成功后：</a:t>
            </a:r>
            <a:endParaRPr lang="zh-CN" altLang="en-US" sz="16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240" y="1105535"/>
            <a:ext cx="3114675" cy="43148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71870" y="116522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marL="0" indent="304800" algn="just"/>
            <a:r>
              <a:rPr lang="zh-CN" altLang="en-US" sz="1600" b="0" i="0">
                <a:latin typeface="宋体" panose="02010600030101010101" pitchFamily="2" charset="-122"/>
                <a:ea typeface="宋体" panose="02010600030101010101" pitchFamily="2" charset="-122"/>
              </a:rPr>
              <a:t>代开申请提交成功，需缴款，跳转至预缴开票页面，缴款成功后，可自行开具数电票。</a:t>
            </a:r>
            <a:endParaRPr lang="zh-CN" altLang="en-US" sz="1600" b="0" i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425" y="1075055"/>
            <a:ext cx="5038725" cy="516255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5549265" y="60325"/>
            <a:ext cx="104775" cy="6604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19530" y="220980"/>
            <a:ext cx="9859010" cy="843915"/>
          </a:xfrm>
          <a:prstGeom prst="rect">
            <a:avLst/>
          </a:prstGeom>
        </p:spPr>
        <p:txBody>
          <a:bodyPr>
            <a:noAutofit/>
          </a:bodyPr>
          <a:p>
            <a:pPr marL="0" indent="266700" algn="just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</a:t>
            </a:r>
            <a:r>
              <a:rPr lang="zh-CN" altLang="en-US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开具成功后，发票下载的具体操作如下：</a:t>
            </a:r>
            <a:endParaRPr lang="zh-CN" altLang="en-US" sz="16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just">
              <a:lnSpc>
                <a:spcPts val="134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从开具成功界面进入发票下载界面：点击【确定】，进入发票预览页面，点击相应的按钮，选择“下载发票”进行下载。</a:t>
            </a:r>
            <a:endParaRPr lang="zh-CN" altLang="en-US" sz="1600" b="0" i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29398" y="1280478"/>
            <a:ext cx="3248025" cy="4295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540" y="1345565"/>
            <a:ext cx="3848100" cy="44100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WU2YmQxNzYwOWNiYzg0OGVhYzUyYWU2MWZlMjVkND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WPS 演示</Application>
  <PresentationFormat>宽屏</PresentationFormat>
  <Paragraphs>38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等线 Light</vt:lpstr>
      <vt:lpstr>Arial Unicode MS</vt:lpstr>
      <vt:lpstr>等线</vt:lpstr>
      <vt:lpstr>Calibri</vt:lpstr>
      <vt:lpstr>PingFang SC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牛 慧娟</dc:creator>
  <cp:lastModifiedBy>庆庆</cp:lastModifiedBy>
  <cp:revision>3</cp:revision>
  <dcterms:created xsi:type="dcterms:W3CDTF">2021-05-25T13:56:00Z</dcterms:created>
  <dcterms:modified xsi:type="dcterms:W3CDTF">2024-11-15T03:26:39Z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7A9F666A51C94C25A84BA5F421053A05_12</vt:lpwstr>
  </property>
  <property fmtid="{D5CDD505-2E9C-101B-9397-08002B2CF9AE}" pid="3" name="KSOProductBuildVer">
    <vt:lpwstr>2052-12.1.0.18345</vt:lpwstr>
  </property>
</Properties>
</file>